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1825" r:id="rId3"/>
    <p:sldId id="2352" r:id="rId4"/>
    <p:sldId id="1729" r:id="rId5"/>
    <p:sldId id="1795" r:id="rId7"/>
    <p:sldId id="2354" r:id="rId8"/>
    <p:sldId id="2355" r:id="rId9"/>
    <p:sldId id="1796" r:id="rId10"/>
    <p:sldId id="2353" r:id="rId11"/>
    <p:sldId id="2356" r:id="rId12"/>
    <p:sldId id="2176" r:id="rId13"/>
    <p:sldId id="1797" r:id="rId14"/>
    <p:sldId id="2357" r:id="rId15"/>
    <p:sldId id="1837" r:id="rId16"/>
  </p:sldIdLst>
  <p:sldSz cx="12192000" cy="6858000"/>
  <p:notesSz cx="6858000" cy="9144000"/>
  <p:embeddedFontLst>
    <p:embeddedFont>
      <p:font typeface="Century Gothic" panose="020B0502020202020204" pitchFamily="34" charset="0"/>
      <p:regular r:id="rId20"/>
      <p:bold r:id="rId21"/>
      <p:italic r:id="rId22"/>
      <p:boldItalic r:id="rId23"/>
    </p:embeddedFont>
    <p:embeddedFont>
      <p:font typeface="微软雅黑" panose="020B0503020204020204" pitchFamily="34" charset="-122"/>
      <p:regular r:id="rId24"/>
    </p:embeddedFont>
    <p:embeddedFont>
      <p:font typeface="微软雅黑 Light" panose="020B0502040204020203" pitchFamily="34" charset="-122"/>
      <p:regular r:id="rId25"/>
    </p:embeddedFont>
    <p:embeddedFont>
      <p:font typeface="Wingdings 3" panose="05040102010807070707" pitchFamily="18" charset="2"/>
      <p:regular r:id="rId26"/>
    </p:embeddedFont>
    <p:embeddedFont>
      <p:font typeface="等线" panose="02010600030101010101" charset="-122"/>
      <p:regular r:id="rId27"/>
    </p:embeddedFont>
  </p:embeddedFontLst>
  <p:custDataLst>
    <p:tags r:id="rId28"/>
  </p:custData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1" id="{93E27824-9DEC-4C2D-B28E-18A8936D0B58}">
          <p14:sldIdLst>
            <p14:sldId id="1825"/>
            <p14:sldId id="2352"/>
            <p14:sldId id="1729"/>
            <p14:sldId id="1795"/>
            <p14:sldId id="2354"/>
            <p14:sldId id="2355"/>
            <p14:sldId id="1796"/>
            <p14:sldId id="2353"/>
            <p14:sldId id="2356"/>
            <p14:sldId id="2176"/>
            <p14:sldId id="1797"/>
            <p14:sldId id="2357"/>
            <p14:sldId id="183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42"/>
    <a:srgbClr val="008646"/>
    <a:srgbClr val="A13F0B"/>
    <a:srgbClr val="006C39"/>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78" autoAdjust="0"/>
    <p:restoredTop sz="94660"/>
  </p:normalViewPr>
  <p:slideViewPr>
    <p:cSldViewPr snapToGrid="0">
      <p:cViewPr varScale="1">
        <p:scale>
          <a:sx n="87" d="100"/>
          <a:sy n="87" d="100"/>
        </p:scale>
        <p:origin x="445" y="68"/>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7.xml"/><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276123E4-4C7F-4FE4-BE3C-67F6514FFE8D}"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CD7A2CCA-E5D5-4859-8035-B358016F08F8}"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等线" panose="02010600030101010101" charset="-122"/>
                <a:ea typeface="等线" panose="02010600030101010101" charset="-122"/>
              </a:rPr>
            </a:fld>
            <a:endParaRPr lang="zh-CN" altLang="en-US">
              <a:latin typeface="等线" panose="02010600030101010101" charset="-122"/>
              <a:ea typeface="等线" panose="02010600030101010101"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9.png"/><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4.png"/><Relationship Id="rId3" Type="http://schemas.microsoft.com/office/2007/relationships/hdphoto" Target="../media/image28.wdp"/><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9.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3.png"/><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14.png"/><Relationship Id="rId4" Type="http://schemas.microsoft.com/office/2007/relationships/hdphoto" Target="../media/image28.wdp"/><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stretch>
            <a:fillRect/>
          </a:stretch>
        </p:blipFill>
        <p:spPr>
          <a:xfrm>
            <a:off x="7191375" y="133072"/>
            <a:ext cx="6791691"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4"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stretch>
            <a:fillRect/>
          </a:stretch>
        </p:blipFill>
        <p:spPr>
          <a:xfrm>
            <a:off x="5018002" y="973061"/>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endParaRPr lang="zh-CN" altLang="en-US" sz="3600" b="1" spc="600" dirty="0">
              <a:solidFill>
                <a:schemeClr val="accent1"/>
              </a:solidFill>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6592525" y="0"/>
            <a:ext cx="7030596"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31113"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4021339"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4"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9019185" y="4400550"/>
            <a:ext cx="4601216"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12191999" cy="4400550"/>
          </a:xfrm>
          <a:prstGeom prst="rect">
            <a:avLst/>
          </a:prstGeom>
        </p:spPr>
      </p:pic>
      <p:sp>
        <p:nvSpPr>
          <p:cNvPr id="5" name="矩形 4"/>
          <p:cNvSpPr/>
          <p:nvPr userDrawn="1"/>
        </p:nvSpPr>
        <p:spPr>
          <a:xfrm>
            <a:off x="0" y="4408331"/>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5" cstate="print"/>
          <a:stretch>
            <a:fillRect/>
          </a:stretch>
        </p:blipFill>
        <p:spPr>
          <a:xfrm>
            <a:off x="9701847" y="142154"/>
            <a:ext cx="2242503" cy="627682"/>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18278" y="0"/>
            <a:ext cx="3933053"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9523" y="0"/>
            <a:ext cx="3924297"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endParaRPr lang="zh-CN" altLang="en-US" sz="5400" spc="600" dirty="0">
              <a:solidFill>
                <a:schemeClr val="bg1"/>
              </a:solidFill>
              <a:latin typeface="+mn-ea"/>
              <a:ea typeface="+mn-ea"/>
            </a:endParaRP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endParaRPr lang="en-US" altLang="zh-CN" sz="2400" dirty="0">
              <a:solidFill>
                <a:schemeClr val="bg1"/>
              </a:solidFill>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a:blip r:embed="rId4" cstate="print"/>
          <a:stretch>
            <a:fillRect/>
          </a:stretch>
        </p:blipFill>
        <p:spPr>
          <a:xfrm>
            <a:off x="7258050" y="1942165"/>
            <a:ext cx="5886450" cy="589340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07372"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252089"/>
            <a:ext cx="1969223" cy="432990"/>
          </a:xfrm>
          <a:prstGeom prst="rect">
            <a:avLst/>
          </a:prstGeom>
        </p:spPr>
      </p:pic>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9" Type="http://schemas.openxmlformats.org/officeDocument/2006/relationships/theme" Target="../theme/theme1.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tags" Target="../tags/tag10.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8.xml"/><Relationship Id="rId5" Type="http://schemas.openxmlformats.org/officeDocument/2006/relationships/tags" Target="../tags/tag13.xml"/><Relationship Id="rId4" Type="http://schemas.openxmlformats.org/officeDocument/2006/relationships/image" Target="../media/image44.png"/><Relationship Id="rId3" Type="http://schemas.openxmlformats.org/officeDocument/2006/relationships/tags" Target="../tags/tag12.xml"/><Relationship Id="rId2" Type="http://schemas.openxmlformats.org/officeDocument/2006/relationships/image" Target="../media/image43.png"/><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image" Target="../media/image45.png"/><Relationship Id="rId2" Type="http://schemas.openxmlformats.org/officeDocument/2006/relationships/tags" Target="../tags/tag15.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6.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3"/>
          </p:nvPr>
        </p:nvSpPr>
        <p:spPr>
          <a:xfrm>
            <a:off x="1282990" y="1484311"/>
            <a:ext cx="7287114" cy="2267551"/>
          </a:xfrm>
        </p:spPr>
        <p:txBody>
          <a:bodyPr>
            <a:normAutofit fontScale="90000" lnSpcReduction="20000"/>
          </a:bodyPr>
          <a:lstStyle/>
          <a:p>
            <a:pPr>
              <a:lnSpc>
                <a:spcPct val="150000"/>
              </a:lnSpc>
            </a:pPr>
            <a:r>
              <a:rPr lang="en-US" altLang="zh-CN" sz="6000" b="1" dirty="0">
                <a:latin typeface="+mn-ea"/>
                <a:ea typeface="+mn-ea"/>
              </a:rPr>
              <a:t>Snake-master</a:t>
            </a:r>
            <a:endParaRPr lang="zh-CN" altLang="en-US" sz="6000" b="1" dirty="0">
              <a:latin typeface="+mn-ea"/>
              <a:ea typeface="+mn-ea"/>
            </a:endParaRPr>
          </a:p>
          <a:p>
            <a:pPr>
              <a:lnSpc>
                <a:spcPct val="150000"/>
              </a:lnSpc>
            </a:pPr>
            <a:r>
              <a:rPr lang="en-US" altLang="zh-CN" sz="6000" b="1" dirty="0">
                <a:latin typeface="+mn-ea"/>
                <a:ea typeface="+mn-ea"/>
              </a:rPr>
              <a:t>PPT</a:t>
            </a:r>
            <a:r>
              <a:rPr lang="zh-CN" altLang="en-US" sz="6000" b="1" dirty="0">
                <a:latin typeface="+mn-ea"/>
                <a:ea typeface="+mn-ea"/>
              </a:rPr>
              <a:t>汇报</a:t>
            </a:r>
            <a:endParaRPr lang="zh-CN" altLang="en-US" sz="6000" b="1" dirty="0">
              <a:latin typeface="+mn-ea"/>
              <a:ea typeface="+mn-ea"/>
            </a:endParaRPr>
          </a:p>
        </p:txBody>
      </p:sp>
      <p:cxnSp>
        <p:nvCxnSpPr>
          <p:cNvPr id="14" name="直接连接符 13"/>
          <p:cNvCxnSpPr/>
          <p:nvPr/>
        </p:nvCxnSpPr>
        <p:spPr>
          <a:xfrm>
            <a:off x="1295400" y="3925027"/>
            <a:ext cx="7343775"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55" name="文本占位符 4"/>
          <p:cNvSpPr>
            <a:spLocks noGrp="1"/>
          </p:cNvSpPr>
          <p:nvPr>
            <p:ph type="body" sz="quarter" idx="12"/>
          </p:nvPr>
        </p:nvSpPr>
        <p:spPr>
          <a:xfrm>
            <a:off x="1301662" y="4270263"/>
            <a:ext cx="7287114" cy="1578523"/>
          </a:xfrm>
        </p:spPr>
        <p:txBody>
          <a:bodyPr>
            <a:normAutofit lnSpcReduction="10000"/>
          </a:bodyPr>
          <a:lstStyle/>
          <a:p>
            <a:pPr>
              <a:lnSpc>
                <a:spcPct val="150000"/>
              </a:lnSpc>
            </a:pPr>
            <a:r>
              <a:rPr lang="zh-CN" altLang="en-US" dirty="0"/>
              <a:t>小组成员：毛嘉晨</a:t>
            </a:r>
            <a:r>
              <a:rPr lang="en-US" altLang="zh-CN" dirty="0"/>
              <a:t> 1120203189</a:t>
            </a:r>
            <a:r>
              <a:rPr lang="zh-CN" altLang="en-US" dirty="0">
                <a:sym typeface="+mn-ea"/>
              </a:rPr>
              <a:t>、</a:t>
            </a:r>
            <a:r>
              <a:rPr lang="zh-CN" altLang="en-US" dirty="0"/>
              <a:t>高承志</a:t>
            </a:r>
            <a:r>
              <a:rPr lang="en-US" altLang="zh-CN" dirty="0"/>
              <a:t> 1120203500</a:t>
            </a:r>
            <a:r>
              <a:rPr lang="zh-CN" altLang="en-US" dirty="0"/>
              <a:t>、</a:t>
            </a:r>
            <a:r>
              <a:rPr lang="zh-CN" altLang="en-US" dirty="0">
                <a:sym typeface="+mn-ea"/>
              </a:rPr>
              <a:t>黄子豪</a:t>
            </a:r>
            <a:r>
              <a:rPr lang="en-US" altLang="zh-CN" dirty="0">
                <a:sym typeface="+mn-ea"/>
              </a:rPr>
              <a:t> 1120201385</a:t>
            </a:r>
            <a:endParaRPr lang="en-US" altLang="zh-CN" dirty="0"/>
          </a:p>
          <a:p>
            <a:pPr>
              <a:lnSpc>
                <a:spcPct val="150000"/>
              </a:lnSpc>
            </a:pPr>
            <a:r>
              <a:rPr lang="zh-CN" altLang="en-US" dirty="0"/>
              <a:t>时　间：</a:t>
            </a:r>
            <a:fld id="{557380AF-A950-485A-9126-2F7168CD3CCC}" type="datetime1">
              <a:rPr lang="zh-CN" altLang="en-US" smtClean="0"/>
            </a:fld>
            <a:endParaRPr lang="zh-CN" altLang="en-US"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7611" y="1767502"/>
            <a:ext cx="10498347" cy="332422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在本项目中，运用到</a:t>
            </a:r>
            <a:r>
              <a:rPr lang="zh-CN" altLang="en-US" sz="2200" dirty="0">
                <a:latin typeface="+mn-ea"/>
              </a:rPr>
              <a:t>的上述模型，其中最关键的地方就是价值函数的定义。在本项目中，设置了三个参数蛇头正常前进、蛇头吃到果实、蛇头撞到障碍物或蛇身，它们的参数值分别被设置为了</a:t>
            </a:r>
            <a:r>
              <a:rPr lang="en-US" altLang="zh-CN" sz="2200" dirty="0">
                <a:latin typeface="+mn-ea"/>
              </a:rPr>
              <a:t>0</a:t>
            </a:r>
            <a:r>
              <a:rPr lang="zh-CN" altLang="en-US" sz="2200" dirty="0">
                <a:latin typeface="+mn-ea"/>
              </a:rPr>
              <a:t>，</a:t>
            </a:r>
            <a:r>
              <a:rPr lang="en-US" altLang="zh-CN" sz="2200" dirty="0">
                <a:latin typeface="+mn-ea"/>
              </a:rPr>
              <a:t>1</a:t>
            </a:r>
            <a:r>
              <a:rPr lang="zh-CN" altLang="en-US" sz="2200" dirty="0">
                <a:latin typeface="+mn-ea"/>
              </a:rPr>
              <a:t>，</a:t>
            </a:r>
            <a:r>
              <a:rPr lang="en-US" altLang="zh-CN" sz="2200" dirty="0">
                <a:latin typeface="+mn-ea"/>
              </a:rPr>
              <a:t>-1</a:t>
            </a:r>
            <a:r>
              <a:rPr lang="zh-CN" altLang="en-US" sz="2200" dirty="0">
                <a:latin typeface="+mn-ea"/>
              </a:rPr>
              <a:t>；</a:t>
            </a:r>
            <a:endParaRPr lang="zh-CN" altLang="en-US" sz="2200" dirty="0">
              <a:latin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设置的价值函数是用来得到当前状态的最大的累计奖励值，也就是会</a:t>
            </a:r>
            <a:r>
              <a:rPr lang="zh-CN" altLang="en-US" sz="2200" dirty="0">
                <a:latin typeface="+mn-ea"/>
              </a:rPr>
              <a:t>尽可能穷尽所有的策略来得到一个最大值；在当前状态和当前动作的情况下，求解最大的累计奖励值，也就是说穷尽所有的策略当中的所有动作，然后找到一个最优的动作使得</a:t>
            </a:r>
            <a:r>
              <a:rPr lang="zh-CN" altLang="en-US" sz="2200" dirty="0">
                <a:latin typeface="+mn-ea"/>
              </a:rPr>
              <a:t>价值函数最大。</a:t>
            </a:r>
            <a:endParaRPr lang="zh-CN" altLang="en-US" sz="2200" dirty="0">
              <a:latin typeface="+mn-ea"/>
              <a:sym typeface="+mn-ea"/>
            </a:endParaRPr>
          </a:p>
        </p:txBody>
      </p:sp>
      <p:sp>
        <p:nvSpPr>
          <p:cNvPr id="9" name="标题 8"/>
          <p:cNvSpPr>
            <a:spLocks noGrp="1"/>
          </p:cNvSpPr>
          <p:nvPr>
            <p:ph type="title"/>
          </p:nvPr>
        </p:nvSpPr>
        <p:spPr>
          <a:xfrm>
            <a:off x="1606550" y="345305"/>
            <a:ext cx="8643848" cy="478155"/>
          </a:xfrm>
        </p:spPr>
        <p:txBody>
          <a:bodyPr/>
          <a:lstStyle/>
          <a:p>
            <a:pPr eaLnBrk="1" fontAlgn="auto" hangingPunct="1">
              <a:spcBef>
                <a:spcPts val="0"/>
              </a:spcBef>
              <a:spcAft>
                <a:spcPts val="0"/>
              </a:spcAft>
              <a:defRPr/>
            </a:pPr>
            <a:r>
              <a:rPr lang="zh-CN" altLang="en-US" sz="2800" b="1" dirty="0">
                <a:sym typeface="+mn-lt"/>
              </a:rPr>
              <a:t>模型</a:t>
            </a:r>
            <a:r>
              <a:rPr lang="zh-CN" altLang="en-US" sz="2800" b="1" dirty="0">
                <a:sym typeface="+mn-lt"/>
              </a:rPr>
              <a:t>分析</a:t>
            </a:r>
            <a:endParaRPr lang="zh-CN" altLang="en-US" sz="2800" b="1" dirty="0">
              <a:sym typeface="+mn-lt"/>
            </a:endParaRPr>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45126" cy="857460"/>
            <a:chOff x="5588007" y="1590635"/>
            <a:chExt cx="4345126" cy="857460"/>
          </a:xfrm>
        </p:grpSpPr>
        <p:sp>
          <p:nvSpPr>
            <p:cNvPr id="19" name="文本框 18"/>
            <p:cNvSpPr txBox="1"/>
            <p:nvPr/>
          </p:nvSpPr>
          <p:spPr>
            <a:xfrm>
              <a:off x="6549853" y="1696200"/>
              <a:ext cx="3383280" cy="645160"/>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项目复现及</a:t>
              </a:r>
              <a:r>
                <a:rPr lang="zh-CN" altLang="en-US" sz="3600" b="1" dirty="0">
                  <a:sym typeface="+mn-lt"/>
                </a:rPr>
                <a:t>改进</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t>3</a:t>
              </a:r>
              <a:endParaRPr lang="zh-CN" altLang="en-US" sz="4000" b="1" dirty="0"/>
            </a:p>
          </p:txBody>
        </p:sp>
      </p:gr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976" y="2207557"/>
            <a:ext cx="10498347" cy="244411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项目的复现：原项目</a:t>
            </a:r>
            <a:r>
              <a:rPr lang="en-US" altLang="zh-CN" sz="2200" dirty="0">
                <a:latin typeface="+mn-ea"/>
              </a:rPr>
              <a:t>10x10</a:t>
            </a:r>
            <a:r>
              <a:rPr lang="zh-CN" altLang="en-US" sz="2200" dirty="0">
                <a:latin typeface="+mn-ea"/>
              </a:rPr>
              <a:t>模型的训练效果</a:t>
            </a:r>
            <a:r>
              <a:rPr lang="zh-CN" altLang="en-US" sz="2200" dirty="0">
                <a:latin typeface="+mn-ea"/>
              </a:rPr>
              <a:t>展示。</a:t>
            </a:r>
            <a:endParaRPr lang="zh-CN" altLang="en-US" sz="2200" dirty="0">
              <a:latin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sym typeface="+mn-ea"/>
              </a:rPr>
              <a:t>项目的</a:t>
            </a:r>
            <a:r>
              <a:rPr lang="zh-CN" altLang="en-US" sz="2200" dirty="0">
                <a:latin typeface="+mn-ea"/>
                <a:sym typeface="+mn-ea"/>
              </a:rPr>
              <a:t>改进：已完成的是缩小地图尺寸从而减少训练次数以在pc上运行，并且重新设计地图，将原本运行在Linux环境中的项目，移植到Windows。未完成的是优化奖励参数，对比不同参数设置，对于最终结果的影响。（比如设置在空白处行走时的奖励，并且限制在长时间没有吃到食物时所受的惩罚）</a:t>
            </a:r>
            <a:endParaRPr lang="zh-CN" altLang="en-US" sz="2200" dirty="0">
              <a:latin typeface="+mn-ea"/>
              <a:sym typeface="+mn-ea"/>
            </a:endParaRPr>
          </a:p>
        </p:txBody>
      </p:sp>
      <p:sp>
        <p:nvSpPr>
          <p:cNvPr id="9" name="标题 8"/>
          <p:cNvSpPr>
            <a:spLocks noGrp="1"/>
          </p:cNvSpPr>
          <p:nvPr>
            <p:ph type="title"/>
          </p:nvPr>
        </p:nvSpPr>
        <p:spPr>
          <a:xfrm>
            <a:off x="1606550" y="345305"/>
            <a:ext cx="8643848" cy="478155"/>
          </a:xfrm>
        </p:spPr>
        <p:txBody>
          <a:bodyPr/>
          <a:lstStyle/>
          <a:p>
            <a:pPr eaLnBrk="1" fontAlgn="auto" hangingPunct="1">
              <a:spcBef>
                <a:spcPts val="0"/>
              </a:spcBef>
              <a:spcAft>
                <a:spcPts val="0"/>
              </a:spcAft>
              <a:defRPr/>
            </a:pPr>
            <a:r>
              <a:rPr lang="zh-CN" altLang="en-US" sz="2800" b="1" dirty="0">
                <a:sym typeface="+mn-lt"/>
              </a:rPr>
              <a:t>项目复现及</a:t>
            </a:r>
            <a:r>
              <a:rPr lang="zh-CN" altLang="en-US" sz="2800" b="1" dirty="0">
                <a:sym typeface="+mn-lt"/>
              </a:rPr>
              <a:t>改进</a:t>
            </a:r>
            <a:endParaRPr lang="zh-CN" altLang="en-US" sz="2800" b="1" dirty="0">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en-US" altLang="zh-CN" sz="3600" b="1" dirty="0">
              <a:solidFill>
                <a:schemeClr val="bg1"/>
              </a:solidFill>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611630"/>
            <a:ext cx="10585448" cy="892503"/>
          </a:xfrm>
          <a:prstGeom prst="rect">
            <a:avLst/>
          </a:prstGeom>
        </p:spPr>
        <p:txBody>
          <a:bodyPr tIns="0" bIns="0" anchor="ctr" anchorCtr="0">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4000" b="1" dirty="0"/>
              <a:t>感谢老师观看</a:t>
            </a:r>
            <a:r>
              <a:rPr lang="en-US" altLang="zh-CN" sz="4000" b="1" dirty="0"/>
              <a:t>     </a:t>
            </a:r>
            <a:r>
              <a:rPr lang="zh-CN" altLang="en-US" sz="4000" b="1" dirty="0"/>
              <a:t>请您批评指正</a:t>
            </a:r>
            <a:endParaRPr lang="zh-CN" altLang="en-US" sz="4000" b="1" dirty="0"/>
          </a:p>
        </p:txBody>
      </p:sp>
      <p:sp>
        <p:nvSpPr>
          <p:cNvPr id="7" name="副标题 2"/>
          <p:cNvSpPr txBox="1"/>
          <p:nvPr/>
        </p:nvSpPr>
        <p:spPr>
          <a:xfrm>
            <a:off x="803276" y="5297168"/>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solidFill>
                  <a:schemeClr val="accent3"/>
                </a:solidFill>
              </a:rPr>
              <a:t>Thanks for Your Attention</a:t>
            </a:r>
            <a:endParaRPr lang="en-US" altLang="zh-CN" sz="1800" dirty="0">
              <a:solidFill>
                <a:schemeClr val="accent3"/>
              </a:solidFill>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dirty="0">
                <a:sym typeface="+mn-ea"/>
              </a:rPr>
              <a:t>小组分工情况</a:t>
            </a:r>
            <a:endParaRPr lang="zh-CN" altLang="en-US" dirty="0"/>
          </a:p>
        </p:txBody>
      </p:sp>
      <p:grpSp>
        <p:nvGrpSpPr>
          <p:cNvPr id="19" name="组合 18"/>
          <p:cNvGrpSpPr/>
          <p:nvPr/>
        </p:nvGrpSpPr>
        <p:grpSpPr>
          <a:xfrm>
            <a:off x="1617636" y="4088765"/>
            <a:ext cx="1657350" cy="78394"/>
            <a:chOff x="1721420" y="2967038"/>
            <a:chExt cx="1657350" cy="78394"/>
          </a:xfrm>
          <a:solidFill>
            <a:schemeClr val="accent4"/>
          </a:solidFill>
        </p:grpSpPr>
        <p:cxnSp>
          <p:nvCxnSpPr>
            <p:cNvPr id="20" name="直接连接符 19"/>
            <p:cNvCxnSpPr/>
            <p:nvPr/>
          </p:nvCxnSpPr>
          <p:spPr>
            <a:xfrm>
              <a:off x="1721420" y="2971800"/>
              <a:ext cx="1657350"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flipV="1">
              <a:off x="2504627" y="2967038"/>
              <a:ext cx="90936" cy="78394"/>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1346200" y="4128135"/>
            <a:ext cx="2129790" cy="1078230"/>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ctr"/>
            <a:r>
              <a:rPr lang="zh-CN" altLang="en-US" dirty="0">
                <a:solidFill>
                  <a:schemeClr val="tx1"/>
                </a:solidFill>
              </a:rPr>
              <a:t>运行代码，实现项目</a:t>
            </a:r>
            <a:r>
              <a:rPr lang="zh-CN" altLang="en-US" dirty="0">
                <a:solidFill>
                  <a:schemeClr val="tx1"/>
                </a:solidFill>
              </a:rPr>
              <a:t>的复现</a:t>
            </a:r>
            <a:endParaRPr lang="zh-CN" altLang="en-US" dirty="0">
              <a:solidFill>
                <a:schemeClr val="tx1"/>
              </a:solidFill>
            </a:endParaRPr>
          </a:p>
        </p:txBody>
      </p:sp>
      <p:sp>
        <p:nvSpPr>
          <p:cNvPr id="23" name="矩形: 圆角 20"/>
          <p:cNvSpPr/>
          <p:nvPr/>
        </p:nvSpPr>
        <p:spPr>
          <a:xfrm>
            <a:off x="1733720" y="3595356"/>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b="1" dirty="0">
                <a:solidFill>
                  <a:schemeClr val="accent1"/>
                </a:solidFill>
                <a:latin typeface="+mj-ea"/>
                <a:ea typeface="+mj-ea"/>
              </a:rPr>
              <a:t>高承</a:t>
            </a:r>
            <a:r>
              <a:rPr lang="zh-CN" altLang="en-US" sz="2000" b="1" dirty="0">
                <a:solidFill>
                  <a:schemeClr val="accent1"/>
                </a:solidFill>
                <a:latin typeface="+mj-ea"/>
                <a:ea typeface="+mj-ea"/>
              </a:rPr>
              <a:t>志</a:t>
            </a:r>
            <a:endParaRPr lang="zh-CN" altLang="en-US" sz="2000" b="1" dirty="0">
              <a:solidFill>
                <a:schemeClr val="accent1"/>
              </a:solidFill>
              <a:latin typeface="+mj-ea"/>
              <a:ea typeface="+mj-ea"/>
            </a:endParaRPr>
          </a:p>
        </p:txBody>
      </p:sp>
      <p:grpSp>
        <p:nvGrpSpPr>
          <p:cNvPr id="24" name="组合 23"/>
          <p:cNvGrpSpPr/>
          <p:nvPr/>
        </p:nvGrpSpPr>
        <p:grpSpPr>
          <a:xfrm>
            <a:off x="5267325" y="4088765"/>
            <a:ext cx="1657350" cy="78394"/>
            <a:chOff x="1721420" y="2967038"/>
            <a:chExt cx="1657350" cy="78394"/>
          </a:xfrm>
          <a:solidFill>
            <a:schemeClr val="accent4"/>
          </a:solidFill>
        </p:grpSpPr>
        <p:cxnSp>
          <p:nvCxnSpPr>
            <p:cNvPr id="25" name="直接连接符 24"/>
            <p:cNvCxnSpPr/>
            <p:nvPr/>
          </p:nvCxnSpPr>
          <p:spPr>
            <a:xfrm>
              <a:off x="1721420" y="2971800"/>
              <a:ext cx="1657350"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 name="等腰三角形 25"/>
            <p:cNvSpPr/>
            <p:nvPr/>
          </p:nvSpPr>
          <p:spPr>
            <a:xfrm flipV="1">
              <a:off x="2504627" y="2967038"/>
              <a:ext cx="90936" cy="78394"/>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5069840" y="4128135"/>
            <a:ext cx="2051685" cy="1078230"/>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ctr"/>
            <a:r>
              <a:rPr lang="zh-CN" altLang="en-US" dirty="0">
                <a:solidFill>
                  <a:schemeClr val="tx1"/>
                </a:solidFill>
              </a:rPr>
              <a:t>改进代码，修改</a:t>
            </a:r>
            <a:r>
              <a:rPr lang="zh-CN" altLang="en-US" dirty="0">
                <a:solidFill>
                  <a:schemeClr val="tx1"/>
                </a:solidFill>
              </a:rPr>
              <a:t>提升</a:t>
            </a:r>
            <a:endParaRPr lang="zh-CN" altLang="en-US" dirty="0">
              <a:solidFill>
                <a:schemeClr val="tx1"/>
              </a:solidFill>
            </a:endParaRPr>
          </a:p>
        </p:txBody>
      </p:sp>
      <p:sp>
        <p:nvSpPr>
          <p:cNvPr id="28" name="矩形: 圆角 37"/>
          <p:cNvSpPr/>
          <p:nvPr/>
        </p:nvSpPr>
        <p:spPr>
          <a:xfrm>
            <a:off x="5383409" y="3595356"/>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b="1" dirty="0">
                <a:solidFill>
                  <a:schemeClr val="accent1"/>
                </a:solidFill>
                <a:latin typeface="+mj-ea"/>
                <a:ea typeface="+mj-ea"/>
              </a:rPr>
              <a:t>毛嘉</a:t>
            </a:r>
            <a:r>
              <a:rPr lang="zh-CN" altLang="en-US" sz="2000" b="1" dirty="0">
                <a:solidFill>
                  <a:schemeClr val="accent1"/>
                </a:solidFill>
                <a:latin typeface="+mj-ea"/>
                <a:ea typeface="+mj-ea"/>
              </a:rPr>
              <a:t>晨</a:t>
            </a:r>
            <a:endParaRPr lang="zh-CN" altLang="en-US" sz="2000" b="1" dirty="0">
              <a:solidFill>
                <a:schemeClr val="accent1"/>
              </a:solidFill>
              <a:latin typeface="+mj-ea"/>
              <a:ea typeface="+mj-ea"/>
            </a:endParaRPr>
          </a:p>
        </p:txBody>
      </p:sp>
      <p:grpSp>
        <p:nvGrpSpPr>
          <p:cNvPr id="29" name="组合 28"/>
          <p:cNvGrpSpPr/>
          <p:nvPr/>
        </p:nvGrpSpPr>
        <p:grpSpPr>
          <a:xfrm>
            <a:off x="8917014" y="4088765"/>
            <a:ext cx="1657350" cy="78394"/>
            <a:chOff x="1721420" y="2967038"/>
            <a:chExt cx="1657350" cy="78394"/>
          </a:xfrm>
          <a:solidFill>
            <a:schemeClr val="accent4"/>
          </a:solidFill>
        </p:grpSpPr>
        <p:cxnSp>
          <p:nvCxnSpPr>
            <p:cNvPr id="30" name="直接连接符 29"/>
            <p:cNvCxnSpPr/>
            <p:nvPr/>
          </p:nvCxnSpPr>
          <p:spPr>
            <a:xfrm>
              <a:off x="1721420" y="2971800"/>
              <a:ext cx="1657350"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1" name="等腰三角形 30"/>
            <p:cNvSpPr/>
            <p:nvPr/>
          </p:nvSpPr>
          <p:spPr>
            <a:xfrm flipV="1">
              <a:off x="2504627" y="2967038"/>
              <a:ext cx="90936" cy="78394"/>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8716010" y="4128135"/>
            <a:ext cx="2037080" cy="143827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ctr"/>
            <a:r>
              <a:rPr lang="zh-CN" altLang="en-US" dirty="0">
                <a:solidFill>
                  <a:schemeClr val="tx1"/>
                </a:solidFill>
              </a:rPr>
              <a:t>整合代码，制作</a:t>
            </a:r>
            <a:r>
              <a:rPr lang="en-US" altLang="zh-CN" dirty="0">
                <a:solidFill>
                  <a:schemeClr val="tx1"/>
                </a:solidFill>
              </a:rPr>
              <a:t>PPT</a:t>
            </a:r>
            <a:r>
              <a:rPr lang="zh-CN" altLang="en-US" dirty="0">
                <a:solidFill>
                  <a:schemeClr val="tx1"/>
                </a:solidFill>
              </a:rPr>
              <a:t>，进行</a:t>
            </a:r>
            <a:r>
              <a:rPr lang="zh-CN" altLang="en-US" dirty="0">
                <a:solidFill>
                  <a:schemeClr val="tx1"/>
                </a:solidFill>
              </a:rPr>
              <a:t>展示</a:t>
            </a:r>
            <a:endParaRPr lang="zh-CN" altLang="en-US" dirty="0">
              <a:solidFill>
                <a:schemeClr val="tx1"/>
              </a:solidFill>
            </a:endParaRPr>
          </a:p>
        </p:txBody>
      </p:sp>
      <p:sp>
        <p:nvSpPr>
          <p:cNvPr id="33" name="矩形: 圆角 43"/>
          <p:cNvSpPr/>
          <p:nvPr/>
        </p:nvSpPr>
        <p:spPr>
          <a:xfrm>
            <a:off x="9033098" y="3595356"/>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b="1" dirty="0">
                <a:solidFill>
                  <a:schemeClr val="accent1"/>
                </a:solidFill>
                <a:latin typeface="+mj-ea"/>
                <a:ea typeface="+mj-ea"/>
              </a:rPr>
              <a:t>黄子豪</a:t>
            </a:r>
            <a:endParaRPr lang="zh-CN" altLang="en-US" sz="2000" b="1" dirty="0">
              <a:solidFill>
                <a:schemeClr val="accent1"/>
              </a:solidFill>
              <a:latin typeface="+mj-ea"/>
              <a:ea typeface="+mj-ea"/>
            </a:endParaRPr>
          </a:p>
        </p:txBody>
      </p:sp>
      <p:pic>
        <p:nvPicPr>
          <p:cNvPr id="34" name="图片占位符 32" descr="图片包含 树, 户外, 建筑物, 街道&#10;&#10;自动生成的说明"/>
          <p:cNvPicPr>
            <a:picLocks noChangeAspect="1"/>
          </p:cNvPicPr>
          <p:nvPr/>
        </p:nvPicPr>
        <p:blipFill>
          <a:blip r:embed="rId1" cstate="hqprint"/>
          <a:srcRect/>
          <a:stretch>
            <a:fillRect/>
          </a:stretch>
        </p:blipFill>
        <p:spPr>
          <a:xfrm>
            <a:off x="1562470" y="1482919"/>
            <a:ext cx="1767682" cy="1767682"/>
          </a:xfrm>
          <a:prstGeom prst="ellipse">
            <a:avLst/>
          </a:prstGeom>
          <a:solidFill>
            <a:srgbClr val="F2A900">
              <a:lumMod val="40000"/>
              <a:lumOff val="60000"/>
            </a:srgbClr>
          </a:solidFill>
          <a:ln w="98425">
            <a:solidFill>
              <a:srgbClr val="FFFFFF"/>
            </a:solidFill>
            <a:miter lim="800000"/>
            <a:headEnd/>
            <a:tailEnd/>
          </a:ln>
          <a:effectLst>
            <a:outerShdw blurRad="368300" dist="50800" dir="5400000" sx="97000" sy="97000" algn="t" rotWithShape="0">
              <a:prstClr val="black">
                <a:alpha val="26000"/>
              </a:prstClr>
            </a:outerShdw>
          </a:effectLst>
        </p:spPr>
      </p:pic>
      <p:pic>
        <p:nvPicPr>
          <p:cNvPr id="35" name="图片占位符 14" descr="图片包含 建筑物, 户外, 天空, 草&#10;&#10;自动生成的说明"/>
          <p:cNvPicPr>
            <a:picLocks noChangeAspect="1"/>
          </p:cNvPicPr>
          <p:nvPr/>
        </p:nvPicPr>
        <p:blipFill>
          <a:blip r:embed="rId2" cstate="hqprint"/>
          <a:srcRect/>
          <a:stretch>
            <a:fillRect/>
          </a:stretch>
        </p:blipFill>
        <p:spPr>
          <a:xfrm>
            <a:off x="5212159" y="1482919"/>
            <a:ext cx="1767682" cy="1767682"/>
          </a:xfrm>
          <a:prstGeom prst="ellipse">
            <a:avLst/>
          </a:prstGeom>
          <a:solidFill>
            <a:srgbClr val="F2A900">
              <a:lumMod val="40000"/>
              <a:lumOff val="60000"/>
            </a:srgbClr>
          </a:solidFill>
          <a:ln w="98425">
            <a:solidFill>
              <a:srgbClr val="FFFFFF"/>
            </a:solidFill>
            <a:miter lim="800000"/>
            <a:headEnd/>
            <a:tailEnd/>
          </a:ln>
          <a:effectLst>
            <a:outerShdw blurRad="368300" dist="50800" dir="5400000" sx="97000" sy="97000" algn="t" rotWithShape="0">
              <a:prstClr val="black">
                <a:alpha val="26000"/>
              </a:prstClr>
            </a:outerShdw>
          </a:effectLst>
        </p:spPr>
      </p:pic>
      <p:pic>
        <p:nvPicPr>
          <p:cNvPr id="36" name="图片占位符 11" descr="图片包含 天空, 户外, 建筑物, 道路&#10;&#10;自动生成的说明"/>
          <p:cNvPicPr>
            <a:picLocks noChangeAspect="1"/>
          </p:cNvPicPr>
          <p:nvPr/>
        </p:nvPicPr>
        <p:blipFill>
          <a:blip r:embed="rId3" cstate="hqprint"/>
          <a:srcRect/>
          <a:stretch>
            <a:fillRect/>
          </a:stretch>
        </p:blipFill>
        <p:spPr>
          <a:xfrm>
            <a:off x="8861848" y="1482919"/>
            <a:ext cx="1767682" cy="1767682"/>
          </a:xfrm>
          <a:prstGeom prst="ellipse">
            <a:avLst/>
          </a:prstGeom>
          <a:solidFill>
            <a:srgbClr val="F2A900">
              <a:lumMod val="40000"/>
              <a:lumOff val="60000"/>
            </a:srgbClr>
          </a:solidFill>
          <a:ln w="98425">
            <a:solidFill>
              <a:srgbClr val="FFFFFF"/>
            </a:solidFill>
            <a:miter lim="800000"/>
            <a:headEnd/>
            <a:tailEnd/>
          </a:ln>
          <a:effectLst>
            <a:outerShdw blurRad="368300" dist="50800" dir="5400000" sx="97000" sy="97000" algn="t" rotWithShape="0">
              <a:prstClr val="black">
                <a:alpha val="26000"/>
              </a:prstClr>
            </a:outerShdw>
          </a:effectLst>
        </p:spPr>
      </p:pic>
      <p:sp>
        <p:nvSpPr>
          <p:cNvPr id="5" name="文本框 4"/>
          <p:cNvSpPr txBox="1">
            <a:spLocks noChangeArrowheads="1"/>
          </p:cNvSpPr>
          <p:nvPr>
            <p:custDataLst>
              <p:tags r:id="rId4"/>
            </p:custDataLst>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0</a:t>
            </a:r>
            <a:endParaRPr lang="en-US" altLang="zh-CN" sz="3600" b="1" dirty="0">
              <a:solidFill>
                <a:schemeClr val="bg1"/>
              </a:solidFill>
            </a:endParaRP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p:cNvSpPr txBox="1"/>
          <p:nvPr/>
        </p:nvSpPr>
        <p:spPr bwMode="auto">
          <a:xfrm>
            <a:off x="5337175" y="410845"/>
            <a:ext cx="821690" cy="6035675"/>
          </a:xfrm>
          <a:prstGeom prst="rect">
            <a:avLst/>
          </a:prstGeom>
          <a:noFill/>
        </p:spPr>
        <p:txBody>
          <a:bodyPr vert="eaVert" wrap="square">
            <a:no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endParaRPr lang="en-US" altLang="zh-CN" sz="4400" b="1" spc="200" dirty="0">
              <a:latin typeface="+mn-lt"/>
              <a:ea typeface="+mn-ea"/>
              <a:cs typeface="+mn-ea"/>
              <a:sym typeface="+mn-lt"/>
            </a:endParaRPr>
          </a:p>
        </p:txBody>
      </p:sp>
      <p:grpSp>
        <p:nvGrpSpPr>
          <p:cNvPr id="2" name="组合 1"/>
          <p:cNvGrpSpPr/>
          <p:nvPr/>
        </p:nvGrpSpPr>
        <p:grpSpPr>
          <a:xfrm>
            <a:off x="6802140" y="2131017"/>
            <a:ext cx="4262491" cy="2693721"/>
            <a:chOff x="6597449" y="1148208"/>
            <a:chExt cx="4262491" cy="2693721"/>
          </a:xfrm>
        </p:grpSpPr>
        <p:grpSp>
          <p:nvGrpSpPr>
            <p:cNvPr id="3" name="组合 2"/>
            <p:cNvGrpSpPr/>
            <p:nvPr/>
          </p:nvGrpSpPr>
          <p:grpSpPr>
            <a:xfrm>
              <a:off x="6597449" y="1148208"/>
              <a:ext cx="3366506" cy="620713"/>
              <a:chOff x="5855427" y="1647453"/>
              <a:chExt cx="3366506" cy="620713"/>
            </a:xfrm>
          </p:grpSpPr>
          <p:sp>
            <p:nvSpPr>
              <p:cNvPr id="5" name="文本框 4"/>
              <p:cNvSpPr txBox="1"/>
              <p:nvPr/>
            </p:nvSpPr>
            <p:spPr>
              <a:xfrm>
                <a:off x="6549853" y="1696200"/>
                <a:ext cx="2672080" cy="521970"/>
              </a:xfrm>
              <a:prstGeom prst="rect">
                <a:avLst/>
              </a:prstGeom>
              <a:noFill/>
            </p:spPr>
            <p:txBody>
              <a:bodyPr wrap="square">
                <a:spAutoFit/>
              </a:bodyPr>
              <a:lstStyle/>
              <a:p>
                <a:pPr eaLnBrk="1" fontAlgn="auto" hangingPunct="1">
                  <a:spcBef>
                    <a:spcPts val="0"/>
                  </a:spcBef>
                  <a:spcAft>
                    <a:spcPts val="0"/>
                  </a:spcAft>
                  <a:defRPr/>
                </a:pPr>
                <a:r>
                  <a:rPr lang="zh-CN" altLang="en-US" sz="2800" b="1" dirty="0">
                    <a:sym typeface="+mn-lt"/>
                  </a:rPr>
                  <a:t>项目介绍</a:t>
                </a:r>
                <a:endParaRPr lang="zh-CN" altLang="en-US" sz="2800" b="1" dirty="0">
                  <a:sym typeface="+mn-lt"/>
                </a:endParaRPr>
              </a:p>
            </p:txBody>
          </p:sp>
          <p:sp>
            <p:nvSpPr>
              <p:cNvPr id="33" name="椭圆 3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t>1</a:t>
                </a:r>
                <a:endParaRPr lang="zh-CN" altLang="en-US" sz="3200" b="1" dirty="0"/>
              </a:p>
            </p:txBody>
          </p:sp>
        </p:grpSp>
        <p:grpSp>
          <p:nvGrpSpPr>
            <p:cNvPr id="71" name="组合 70"/>
            <p:cNvGrpSpPr/>
            <p:nvPr/>
          </p:nvGrpSpPr>
          <p:grpSpPr>
            <a:xfrm>
              <a:off x="6597449" y="2185044"/>
              <a:ext cx="4262491" cy="620713"/>
              <a:chOff x="5855427" y="1647453"/>
              <a:chExt cx="4262491" cy="620713"/>
            </a:xfrm>
          </p:grpSpPr>
          <p:sp>
            <p:nvSpPr>
              <p:cNvPr id="72" name="文本框 71"/>
              <p:cNvSpPr txBox="1"/>
              <p:nvPr/>
            </p:nvSpPr>
            <p:spPr>
              <a:xfrm>
                <a:off x="6549853" y="1696200"/>
                <a:ext cx="3568065" cy="521970"/>
              </a:xfrm>
              <a:prstGeom prst="rect">
                <a:avLst/>
              </a:prstGeom>
              <a:noFill/>
            </p:spPr>
            <p:txBody>
              <a:bodyPr wrap="square">
                <a:spAutoFit/>
              </a:bodyPr>
              <a:lstStyle/>
              <a:p>
                <a:pPr eaLnBrk="1" fontAlgn="auto" hangingPunct="1">
                  <a:spcBef>
                    <a:spcPts val="0"/>
                  </a:spcBef>
                  <a:spcAft>
                    <a:spcPts val="0"/>
                  </a:spcAft>
                  <a:defRPr/>
                </a:pPr>
                <a:r>
                  <a:rPr lang="zh-CN" altLang="en-US" sz="2800" b="1" dirty="0">
                    <a:sym typeface="+mn-lt"/>
                  </a:rPr>
                  <a:t>模型</a:t>
                </a:r>
                <a:r>
                  <a:rPr lang="zh-CN" altLang="en-US" sz="2800" b="1" dirty="0">
                    <a:sym typeface="+mn-lt"/>
                  </a:rPr>
                  <a:t>分析</a:t>
                </a:r>
                <a:endParaRPr lang="zh-CN" altLang="en-US" sz="2800" b="1" dirty="0">
                  <a:sym typeface="+mn-lt"/>
                </a:endParaRPr>
              </a:p>
            </p:txBody>
          </p:sp>
          <p:sp>
            <p:nvSpPr>
              <p:cNvPr id="73" name="椭圆 7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t>2</a:t>
                </a:r>
                <a:endParaRPr lang="zh-CN" altLang="en-US" sz="3200" b="1" dirty="0"/>
              </a:p>
            </p:txBody>
          </p:sp>
        </p:grpSp>
        <p:grpSp>
          <p:nvGrpSpPr>
            <p:cNvPr id="75" name="组合 74"/>
            <p:cNvGrpSpPr/>
            <p:nvPr/>
          </p:nvGrpSpPr>
          <p:grpSpPr>
            <a:xfrm>
              <a:off x="6597449" y="3221216"/>
              <a:ext cx="3722106" cy="620713"/>
              <a:chOff x="5855427" y="1647453"/>
              <a:chExt cx="3722106" cy="620713"/>
            </a:xfrm>
          </p:grpSpPr>
          <p:sp>
            <p:nvSpPr>
              <p:cNvPr id="76" name="文本框 75"/>
              <p:cNvSpPr txBox="1"/>
              <p:nvPr/>
            </p:nvSpPr>
            <p:spPr>
              <a:xfrm>
                <a:off x="6549853" y="1696200"/>
                <a:ext cx="3027680" cy="521970"/>
              </a:xfrm>
              <a:prstGeom prst="rect">
                <a:avLst/>
              </a:prstGeom>
              <a:noFill/>
            </p:spPr>
            <p:txBody>
              <a:bodyPr wrap="square">
                <a:spAutoFit/>
              </a:bodyPr>
              <a:lstStyle/>
              <a:p>
                <a:pPr eaLnBrk="1" fontAlgn="auto" hangingPunct="1">
                  <a:spcBef>
                    <a:spcPts val="0"/>
                  </a:spcBef>
                  <a:spcAft>
                    <a:spcPts val="0"/>
                  </a:spcAft>
                  <a:defRPr/>
                </a:pPr>
                <a:r>
                  <a:rPr lang="zh-CN" altLang="en-US" sz="2800" b="1" dirty="0">
                    <a:sym typeface="+mn-lt"/>
                  </a:rPr>
                  <a:t>项目复现及</a:t>
                </a:r>
                <a:r>
                  <a:rPr lang="zh-CN" altLang="en-US" sz="2800" b="1" dirty="0">
                    <a:sym typeface="+mn-lt"/>
                  </a:rPr>
                  <a:t>改进</a:t>
                </a:r>
                <a:endParaRPr lang="zh-CN" altLang="en-US" sz="2800" b="1" dirty="0">
                  <a:sym typeface="+mn-lt"/>
                </a:endParaRPr>
              </a:p>
            </p:txBody>
          </p:sp>
          <p:sp>
            <p:nvSpPr>
              <p:cNvPr id="77" name="椭圆 76"/>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t>3</a:t>
                </a:r>
                <a:endParaRPr lang="zh-CN" altLang="en-US" sz="3200" b="1" dirty="0"/>
              </a:p>
            </p:txBody>
          </p:sp>
        </p:gr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2973526" cy="857460"/>
            <a:chOff x="5588007" y="1590635"/>
            <a:chExt cx="2973526" cy="857460"/>
          </a:xfrm>
        </p:grpSpPr>
        <p:sp>
          <p:nvSpPr>
            <p:cNvPr id="19" name="文本框 18"/>
            <p:cNvSpPr txBox="1"/>
            <p:nvPr/>
          </p:nvSpPr>
          <p:spPr>
            <a:xfrm>
              <a:off x="6549853" y="1696200"/>
              <a:ext cx="2011680" cy="645160"/>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项目</a:t>
              </a:r>
              <a:r>
                <a:rPr lang="zh-CN" altLang="en-US" sz="3600" b="1" dirty="0">
                  <a:sym typeface="+mn-lt"/>
                </a:rPr>
                <a:t>介绍</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t>1</a:t>
              </a:r>
              <a:endParaRPr lang="zh-CN" altLang="en-US" sz="4000" b="1" dirty="0"/>
            </a:p>
          </p:txBody>
        </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zh-CN" altLang="en-US" dirty="0" smtClean="0"/>
              <a:t>项目</a:t>
            </a:r>
            <a:r>
              <a:rPr lang="zh-CN" altLang="en-US" dirty="0" smtClean="0"/>
              <a:t>介绍</a:t>
            </a:r>
            <a:endParaRPr lang="zh-CN" altLang="en-US" dirty="0" smtClean="0"/>
          </a:p>
        </p:txBody>
      </p:sp>
      <p:sp>
        <p:nvSpPr>
          <p:cNvPr id="40" name="矩形 39"/>
          <p:cNvSpPr/>
          <p:nvPr/>
        </p:nvSpPr>
        <p:spPr>
          <a:xfrm>
            <a:off x="2587171" y="2231491"/>
            <a:ext cx="8589795" cy="293740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703445" y="2546985"/>
            <a:ext cx="6266180" cy="2464435"/>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a:r>
              <a:rPr lang="zh-CN" dirty="0">
                <a:latin typeface="+mn-ea"/>
                <a:sym typeface="+mn-ea"/>
              </a:rPr>
              <a:t>本项目</a:t>
            </a:r>
            <a:r>
              <a:rPr lang="zh-CN" altLang="en-US" dirty="0">
                <a:latin typeface="+mn-ea"/>
                <a:sym typeface="+mn-ea"/>
              </a:rPr>
              <a:t>是一个基于</a:t>
            </a:r>
            <a:r>
              <a:rPr lang="en-US" altLang="zh-CN" dirty="0">
                <a:latin typeface="+mn-ea"/>
                <a:sym typeface="+mn-ea"/>
              </a:rPr>
              <a:t>AI</a:t>
            </a:r>
            <a:r>
              <a:rPr lang="zh-CN" altLang="en-US" dirty="0">
                <a:latin typeface="+mn-ea"/>
                <a:sym typeface="+mn-ea"/>
              </a:rPr>
              <a:t>玩贪吃蛇的项目；</a:t>
            </a:r>
            <a:endParaRPr lang="zh-CN" altLang="en-US" dirty="0">
              <a:latin typeface="+mn-ea"/>
              <a:sym typeface="+mn-ea"/>
            </a:endParaRPr>
          </a:p>
          <a:p>
            <a:pPr algn="just"/>
            <a:r>
              <a:rPr lang="zh-CN" altLang="en-US" dirty="0">
                <a:latin typeface="+mn-ea"/>
                <a:sym typeface="+mn-ea"/>
              </a:rPr>
              <a:t>其中，贪吃蛇游戏本身及训练都是基于</a:t>
            </a:r>
            <a:r>
              <a:rPr lang="en-US" altLang="zh-CN" dirty="0">
                <a:latin typeface="+mn-ea"/>
                <a:sym typeface="+mn-ea"/>
              </a:rPr>
              <a:t>Python</a:t>
            </a:r>
            <a:r>
              <a:rPr lang="zh-CN" altLang="en-US" dirty="0">
                <a:latin typeface="+mn-ea"/>
                <a:sym typeface="+mn-ea"/>
              </a:rPr>
              <a:t>语言实现的；</a:t>
            </a:r>
            <a:endParaRPr lang="zh-CN" altLang="en-US" dirty="0">
              <a:latin typeface="+mn-ea"/>
              <a:sym typeface="+mn-ea"/>
            </a:endParaRPr>
          </a:p>
          <a:p>
            <a:pPr algn="just"/>
            <a:r>
              <a:rPr lang="zh-CN" altLang="en-US" dirty="0">
                <a:latin typeface="+mn-ea"/>
                <a:sym typeface="+mn-ea"/>
              </a:rPr>
              <a:t>在该项目中，它使用的是网上开源的一些与贪吃蛇相关的深度强化学习模型，通过设置</a:t>
            </a:r>
            <a:r>
              <a:rPr lang="en-US" altLang="zh-CN" dirty="0">
                <a:latin typeface="+mn-ea"/>
                <a:sym typeface="+mn-ea"/>
              </a:rPr>
              <a:t>10x10</a:t>
            </a:r>
            <a:r>
              <a:rPr lang="zh-CN" altLang="en-US" dirty="0">
                <a:latin typeface="+mn-ea"/>
                <a:sym typeface="+mn-ea"/>
              </a:rPr>
              <a:t>相关地图</a:t>
            </a:r>
            <a:r>
              <a:rPr lang="en-US" altLang="zh-CN" dirty="0">
                <a:latin typeface="+mn-ea"/>
                <a:sym typeface="+mn-ea"/>
              </a:rPr>
              <a:t>(</a:t>
            </a:r>
            <a:r>
              <a:rPr lang="zh-CN" altLang="en-US" dirty="0">
                <a:latin typeface="+mn-ea"/>
                <a:sym typeface="+mn-ea"/>
              </a:rPr>
              <a:t>如左图所示</a:t>
            </a:r>
            <a:r>
              <a:rPr lang="en-US" altLang="zh-CN" dirty="0">
                <a:latin typeface="+mn-ea"/>
                <a:sym typeface="+mn-ea"/>
              </a:rPr>
              <a:t>)</a:t>
            </a:r>
            <a:r>
              <a:rPr lang="zh-CN" altLang="en-US" dirty="0">
                <a:latin typeface="+mn-ea"/>
                <a:sym typeface="+mn-ea"/>
              </a:rPr>
              <a:t>，最终实现了</a:t>
            </a:r>
            <a:r>
              <a:rPr lang="en-US" altLang="zh-CN" dirty="0">
                <a:latin typeface="+mn-ea"/>
                <a:sym typeface="+mn-ea"/>
              </a:rPr>
              <a:t>AI</a:t>
            </a:r>
            <a:r>
              <a:rPr lang="zh-CN" altLang="en-US" dirty="0">
                <a:latin typeface="+mn-ea"/>
                <a:sym typeface="+mn-ea"/>
              </a:rPr>
              <a:t>玩贪吃蛇的效果，贪吃蛇吃的果实数越多且总步长越少则代表</a:t>
            </a:r>
            <a:r>
              <a:rPr lang="zh-CN" altLang="en-US" dirty="0">
                <a:latin typeface="+mn-ea"/>
                <a:sym typeface="+mn-ea"/>
              </a:rPr>
              <a:t>着训练效果</a:t>
            </a:r>
            <a:r>
              <a:rPr lang="zh-CN" altLang="en-US" dirty="0">
                <a:latin typeface="+mn-ea"/>
                <a:sym typeface="+mn-ea"/>
              </a:rPr>
              <a:t>越好。</a:t>
            </a:r>
            <a:endParaRPr lang="zh-CN" altLang="en-US" dirty="0">
              <a:latin typeface="+mn-ea"/>
              <a:sym typeface="+mn-ea"/>
            </a:endParaRPr>
          </a:p>
          <a:p>
            <a:pPr algn="just"/>
            <a:endParaRPr lang="zh-CN" altLang="en-US" dirty="0">
              <a:solidFill>
                <a:schemeClr val="tx1"/>
              </a:solidFill>
            </a:endParaRPr>
          </a:p>
        </p:txBody>
      </p:sp>
      <p:sp>
        <p:nvSpPr>
          <p:cNvPr id="43" name="矩形: 圆角 93"/>
          <p:cNvSpPr/>
          <p:nvPr/>
        </p:nvSpPr>
        <p:spPr>
          <a:xfrm>
            <a:off x="4703556" y="1597960"/>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2400" b="1" dirty="0">
                <a:solidFill>
                  <a:schemeClr val="accent4"/>
                </a:solidFill>
                <a:latin typeface="+mj-ea"/>
                <a:ea typeface="+mj-ea"/>
              </a:rPr>
              <a:t>Snake-master</a:t>
            </a:r>
            <a:r>
              <a:rPr lang="zh-CN" altLang="en-US" sz="2400" b="1" dirty="0">
                <a:solidFill>
                  <a:schemeClr val="accent4"/>
                </a:solidFill>
                <a:latin typeface="+mj-ea"/>
                <a:ea typeface="+mj-ea"/>
              </a:rPr>
              <a:t> </a:t>
            </a:r>
            <a:r>
              <a:rPr lang="zh-CN" altLang="en-US" sz="2400" dirty="0" smtClean="0">
                <a:solidFill>
                  <a:schemeClr val="accent1"/>
                </a:solidFill>
                <a:latin typeface="+mj-ea"/>
                <a:ea typeface="+mj-ea"/>
              </a:rPr>
              <a:t>  </a:t>
            </a:r>
            <a:endParaRPr lang="zh-CN" altLang="en-US" sz="2400" dirty="0">
              <a:solidFill>
                <a:schemeClr val="accent1"/>
              </a:solidFill>
              <a:latin typeface="+mj-ea"/>
              <a:ea typeface="+mj-ea"/>
            </a:endParaRPr>
          </a:p>
        </p:txBody>
      </p:sp>
      <p:grpSp>
        <p:nvGrpSpPr>
          <p:cNvPr id="44" name="组合 43"/>
          <p:cNvGrpSpPr/>
          <p:nvPr/>
        </p:nvGrpSpPr>
        <p:grpSpPr>
          <a:xfrm>
            <a:off x="10265116" y="5357356"/>
            <a:ext cx="937250" cy="175081"/>
            <a:chOff x="10802319" y="5357813"/>
            <a:chExt cx="937250" cy="175081"/>
          </a:xfrm>
        </p:grpSpPr>
        <p:cxnSp>
          <p:nvCxnSpPr>
            <p:cNvPr id="45" name="直接连接符 44"/>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custDataLst>
              <p:tags r:id="rId1"/>
            </p:custDataLst>
          </p:nvPr>
        </p:nvPicPr>
        <p:blipFill>
          <a:blip r:embed="rId2"/>
          <a:stretch>
            <a:fillRect/>
          </a:stretch>
        </p:blipFill>
        <p:spPr>
          <a:xfrm>
            <a:off x="1951355" y="977265"/>
            <a:ext cx="2230755" cy="245173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951355" y="3360420"/>
            <a:ext cx="2230755" cy="2480945"/>
          </a:xfrm>
          <a:prstGeom prst="rect">
            <a:avLst/>
          </a:prstGeom>
        </p:spPr>
      </p:pic>
      <p:sp>
        <p:nvSpPr>
          <p:cNvPr id="4" name="文本框 3"/>
          <p:cNvSpPr txBox="1">
            <a:spLocks noChangeArrowheads="1"/>
          </p:cNvSpPr>
          <p:nvPr>
            <p:custDataLst>
              <p:tags r:id="rId5"/>
            </p:custDataLst>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zh-CN" altLang="en-US" dirty="0" smtClean="0"/>
              <a:t>项目</a:t>
            </a:r>
            <a:r>
              <a:rPr lang="zh-CN" altLang="en-US" dirty="0" smtClean="0"/>
              <a:t>文件介绍</a:t>
            </a:r>
            <a:endParaRPr lang="zh-CN" altLang="en-US" dirty="0" smtClean="0"/>
          </a:p>
        </p:txBody>
      </p:sp>
      <p:sp>
        <p:nvSpPr>
          <p:cNvPr id="40" name="矩形 39"/>
          <p:cNvSpPr/>
          <p:nvPr/>
        </p:nvSpPr>
        <p:spPr>
          <a:xfrm>
            <a:off x="2587171" y="2231491"/>
            <a:ext cx="8589795" cy="293740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703445" y="2652395"/>
            <a:ext cx="6266180" cy="2359025"/>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a:r>
              <a:rPr lang="en-US" altLang="zh-CN" sz="1700" dirty="0">
                <a:solidFill>
                  <a:schemeClr val="tx1"/>
                </a:solidFill>
              </a:rPr>
              <a:t>gameplay</a:t>
            </a:r>
            <a:r>
              <a:rPr lang="zh-CN" altLang="en-US" sz="1700" dirty="0">
                <a:solidFill>
                  <a:schemeClr val="tx1"/>
                </a:solidFill>
              </a:rPr>
              <a:t>：</a:t>
            </a:r>
            <a:r>
              <a:rPr lang="en-US" altLang="zh-CN" sz="1700" dirty="0">
                <a:solidFill>
                  <a:schemeClr val="tx1"/>
                </a:solidFill>
              </a:rPr>
              <a:t>Python</a:t>
            </a:r>
            <a:r>
              <a:rPr lang="zh-CN" altLang="en-US" sz="1700" dirty="0">
                <a:solidFill>
                  <a:schemeClr val="tx1"/>
                </a:solidFill>
              </a:rPr>
              <a:t>编写的游戏实体；</a:t>
            </a:r>
            <a:endParaRPr lang="zh-CN" altLang="en-US" sz="1700" dirty="0">
              <a:solidFill>
                <a:schemeClr val="tx1"/>
              </a:solidFill>
            </a:endParaRPr>
          </a:p>
          <a:p>
            <a:pPr algn="just"/>
            <a:r>
              <a:rPr lang="en-US" altLang="zh-CN" sz="1700" dirty="0">
                <a:solidFill>
                  <a:schemeClr val="tx1"/>
                </a:solidFill>
              </a:rPr>
              <a:t>levels</a:t>
            </a:r>
            <a:r>
              <a:rPr lang="zh-CN" altLang="en-US" sz="1700" dirty="0">
                <a:solidFill>
                  <a:schemeClr val="tx1"/>
                </a:solidFill>
              </a:rPr>
              <a:t>：原有的有关地图信息的文件；</a:t>
            </a:r>
            <a:endParaRPr lang="zh-CN" altLang="en-US" sz="1700" dirty="0">
              <a:solidFill>
                <a:schemeClr val="tx1"/>
              </a:solidFill>
            </a:endParaRPr>
          </a:p>
          <a:p>
            <a:pPr algn="just"/>
            <a:r>
              <a:rPr lang="en-US" altLang="zh-CN" sz="1700" dirty="0">
                <a:solidFill>
                  <a:schemeClr val="tx1"/>
                </a:solidFill>
              </a:rPr>
              <a:t>train</a:t>
            </a:r>
            <a:r>
              <a:rPr lang="zh-CN" altLang="en-US" sz="1700" dirty="0">
                <a:solidFill>
                  <a:schemeClr val="tx1"/>
                </a:solidFill>
              </a:rPr>
              <a:t>：包含</a:t>
            </a:r>
            <a:r>
              <a:rPr lang="zh-CN" altLang="en-US" sz="1700" dirty="0">
                <a:solidFill>
                  <a:schemeClr val="tx1"/>
                </a:solidFill>
              </a:rPr>
              <a:t>了训练模型的相关代码；</a:t>
            </a:r>
            <a:endParaRPr lang="zh-CN" altLang="en-US" sz="1700" dirty="0">
              <a:solidFill>
                <a:schemeClr val="tx1"/>
              </a:solidFill>
            </a:endParaRPr>
          </a:p>
          <a:p>
            <a:pPr algn="just"/>
            <a:r>
              <a:rPr lang="en-US" altLang="zh-CN" sz="1700" dirty="0">
                <a:solidFill>
                  <a:schemeClr val="tx1"/>
                </a:solidFill>
              </a:rPr>
              <a:t>maps</a:t>
            </a:r>
            <a:r>
              <a:rPr lang="zh-CN" altLang="en-US" sz="1700" dirty="0">
                <a:solidFill>
                  <a:schemeClr val="tx1"/>
                </a:solidFill>
              </a:rPr>
              <a:t>：这是我们小组参考</a:t>
            </a:r>
            <a:r>
              <a:rPr lang="en-US" altLang="zh-CN" sz="1700" dirty="0">
                <a:solidFill>
                  <a:schemeClr val="tx1"/>
                </a:solidFill>
              </a:rPr>
              <a:t>levels</a:t>
            </a:r>
            <a:r>
              <a:rPr lang="zh-CN" altLang="en-US" sz="1700" dirty="0">
                <a:solidFill>
                  <a:schemeClr val="tx1"/>
                </a:solidFill>
              </a:rPr>
              <a:t>自行编写的多种类型的地图；</a:t>
            </a:r>
            <a:endParaRPr lang="zh-CN" altLang="en-US" sz="1700" dirty="0">
              <a:solidFill>
                <a:schemeClr val="tx1"/>
              </a:solidFill>
            </a:endParaRPr>
          </a:p>
          <a:p>
            <a:pPr algn="just"/>
            <a:r>
              <a:rPr lang="en-US" altLang="zh-CN" sz="1700" dirty="0">
                <a:solidFill>
                  <a:schemeClr val="tx1"/>
                </a:solidFill>
              </a:rPr>
              <a:t>out</a:t>
            </a:r>
            <a:r>
              <a:rPr lang="zh-CN" altLang="en-US" sz="1700" dirty="0">
                <a:solidFill>
                  <a:schemeClr val="tx1"/>
                </a:solidFill>
              </a:rPr>
              <a:t>：参考训练模型代码，基于</a:t>
            </a:r>
            <a:r>
              <a:rPr lang="en-US" altLang="zh-CN" sz="1700" dirty="0">
                <a:solidFill>
                  <a:schemeClr val="tx1"/>
                </a:solidFill>
              </a:rPr>
              <a:t>maps</a:t>
            </a:r>
            <a:r>
              <a:rPr lang="zh-CN" altLang="en-US" sz="1700" dirty="0">
                <a:solidFill>
                  <a:schemeClr val="tx1"/>
                </a:solidFill>
              </a:rPr>
              <a:t>中多种地图，我们小组训练出的一些模型以及训练过程中的一些信息；</a:t>
            </a:r>
            <a:endParaRPr lang="zh-CN" altLang="en-US" sz="1700" dirty="0">
              <a:solidFill>
                <a:schemeClr val="tx1"/>
              </a:solidFill>
            </a:endParaRPr>
          </a:p>
          <a:p>
            <a:pPr algn="just"/>
            <a:r>
              <a:rPr lang="en-US" altLang="zh-CN" sz="1700" dirty="0">
                <a:solidFill>
                  <a:schemeClr val="tx1"/>
                </a:solidFill>
              </a:rPr>
              <a:t>run.py</a:t>
            </a:r>
            <a:r>
              <a:rPr lang="zh-CN" altLang="en-US" sz="1700" dirty="0">
                <a:solidFill>
                  <a:schemeClr val="tx1"/>
                </a:solidFill>
              </a:rPr>
              <a:t>：这是我们小组为了项目方便运行写的一个类似于</a:t>
            </a:r>
            <a:r>
              <a:rPr lang="en-US" altLang="zh-CN" sz="1700" dirty="0">
                <a:solidFill>
                  <a:schemeClr val="tx1"/>
                </a:solidFill>
              </a:rPr>
              <a:t>makefile</a:t>
            </a:r>
            <a:r>
              <a:rPr lang="zh-CN" altLang="en-US" sz="1700" dirty="0">
                <a:solidFill>
                  <a:schemeClr val="tx1"/>
                </a:solidFill>
              </a:rPr>
              <a:t>功能的脚本。</a:t>
            </a:r>
            <a:endParaRPr lang="zh-CN" altLang="en-US" sz="1700" dirty="0">
              <a:solidFill>
                <a:schemeClr val="tx1"/>
              </a:solidFill>
            </a:endParaRPr>
          </a:p>
          <a:p>
            <a:pPr algn="just"/>
            <a:endParaRPr lang="zh-CN" altLang="en-US" sz="1700" dirty="0">
              <a:solidFill>
                <a:schemeClr val="tx1"/>
              </a:solidFill>
            </a:endParaRPr>
          </a:p>
        </p:txBody>
      </p:sp>
      <p:sp>
        <p:nvSpPr>
          <p:cNvPr id="43" name="矩形: 圆角 93"/>
          <p:cNvSpPr/>
          <p:nvPr/>
        </p:nvSpPr>
        <p:spPr>
          <a:xfrm>
            <a:off x="4703556" y="1597960"/>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项目</a:t>
            </a:r>
            <a:r>
              <a:rPr lang="zh-CN" altLang="en-US" sz="2400" b="1" dirty="0">
                <a:solidFill>
                  <a:schemeClr val="accent4"/>
                </a:solidFill>
                <a:latin typeface="+mj-ea"/>
                <a:ea typeface="+mj-ea"/>
              </a:rPr>
              <a:t>文件 </a:t>
            </a:r>
            <a:r>
              <a:rPr lang="zh-CN" altLang="en-US" sz="2400" dirty="0" smtClean="0">
                <a:solidFill>
                  <a:schemeClr val="accent1"/>
                </a:solidFill>
                <a:latin typeface="+mj-ea"/>
                <a:ea typeface="+mj-ea"/>
              </a:rPr>
              <a:t>  </a:t>
            </a:r>
            <a:endParaRPr lang="zh-CN" altLang="en-US" sz="2400" dirty="0">
              <a:solidFill>
                <a:schemeClr val="accent1"/>
              </a:solidFill>
              <a:latin typeface="+mj-ea"/>
              <a:ea typeface="+mj-ea"/>
            </a:endParaRPr>
          </a:p>
        </p:txBody>
      </p:sp>
      <p:grpSp>
        <p:nvGrpSpPr>
          <p:cNvPr id="44" name="组合 43"/>
          <p:cNvGrpSpPr/>
          <p:nvPr/>
        </p:nvGrpSpPr>
        <p:grpSpPr>
          <a:xfrm>
            <a:off x="10265116" y="5357356"/>
            <a:ext cx="937250" cy="175081"/>
            <a:chOff x="10802319" y="5357813"/>
            <a:chExt cx="937250" cy="175081"/>
          </a:xfrm>
        </p:grpSpPr>
        <p:cxnSp>
          <p:nvCxnSpPr>
            <p:cNvPr id="45" name="直接连接符 44"/>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a:spLocks noChangeArrowheads="1"/>
          </p:cNvSpPr>
          <p:nvPr>
            <p:custDataLst>
              <p:tags r:id="rId1"/>
            </p:custDataLst>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pic>
        <p:nvPicPr>
          <p:cNvPr id="6" name="图片 5"/>
          <p:cNvPicPr>
            <a:picLocks noChangeAspect="1"/>
          </p:cNvPicPr>
          <p:nvPr>
            <p:custDataLst>
              <p:tags r:id="rId2"/>
            </p:custDataLst>
          </p:nvPr>
        </p:nvPicPr>
        <p:blipFill>
          <a:blip r:embed="rId3"/>
          <a:stretch>
            <a:fillRect/>
          </a:stretch>
        </p:blipFill>
        <p:spPr>
          <a:xfrm>
            <a:off x="1960245" y="1005840"/>
            <a:ext cx="2807335" cy="5168900"/>
          </a:xfrm>
          <a:prstGeom prst="rect">
            <a:avLst/>
          </a:prstGeom>
        </p:spPr>
      </p:pic>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2973526" cy="857460"/>
            <a:chOff x="5588007" y="1590635"/>
            <a:chExt cx="2973526" cy="857460"/>
          </a:xfrm>
        </p:grpSpPr>
        <p:sp>
          <p:nvSpPr>
            <p:cNvPr id="19" name="文本框 18"/>
            <p:cNvSpPr txBox="1"/>
            <p:nvPr/>
          </p:nvSpPr>
          <p:spPr>
            <a:xfrm>
              <a:off x="6549853" y="1696200"/>
              <a:ext cx="2011680" cy="645160"/>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模型</a:t>
              </a:r>
              <a:r>
                <a:rPr lang="zh-CN" altLang="en-US" sz="3600" b="1" dirty="0">
                  <a:sym typeface="+mn-lt"/>
                </a:rPr>
                <a:t>分析</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t>2</a:t>
              </a:r>
              <a:endParaRPr lang="zh-CN" altLang="en-US" sz="4000" b="1" dirty="0"/>
            </a:p>
          </p:txBody>
        </p:sp>
      </p:gr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模型</a:t>
            </a:r>
            <a:r>
              <a:rPr lang="zh-CN" altLang="en-US" dirty="0"/>
              <a:t>分析</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en-US" altLang="zh-CN" sz="3600" b="1" dirty="0">
              <a:solidFill>
                <a:schemeClr val="bg1"/>
              </a:solidFill>
            </a:endParaRPr>
          </a:p>
        </p:txBody>
      </p:sp>
      <p:sp>
        <p:nvSpPr>
          <p:cNvPr id="11" name="内容占位符 1"/>
          <p:cNvSpPr txBox="1"/>
          <p:nvPr/>
        </p:nvSpPr>
        <p:spPr>
          <a:xfrm>
            <a:off x="1551305" y="1940560"/>
            <a:ext cx="9076690" cy="3369310"/>
          </a:xfrm>
          <a:prstGeom prst="rect">
            <a:avLst/>
          </a:prstGeom>
        </p:spPr>
        <p:txBody>
          <a:bodyPr vert="horz" lIns="0" tIns="0" rIns="0" bIns="0" rtlCol="0">
            <a:normAutofit fontScale="90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a:lnSpc>
                <a:spcPct val="130000"/>
              </a:lnSpc>
              <a:spcBef>
                <a:spcPts val="600"/>
              </a:spcBef>
              <a:spcAft>
                <a:spcPts val="600"/>
              </a:spcAft>
              <a:buClr>
                <a:schemeClr val="tx2"/>
              </a:buClr>
              <a:buFont typeface="Wingdings" panose="05000000000000000000" pitchFamily="2" charset="2"/>
              <a:buNone/>
            </a:pPr>
            <a:r>
              <a:rPr lang="zh-CN" altLang="en-US" dirty="0">
                <a:latin typeface="+mn-ea"/>
                <a:sym typeface="+mn-ea"/>
              </a:rPr>
              <a:t>Deep Reinforcement Learning（深度</a:t>
            </a:r>
            <a:r>
              <a:rPr lang="zh-CN" altLang="en-US" dirty="0">
                <a:latin typeface="+mn-ea"/>
                <a:sym typeface="+mn-ea"/>
              </a:rPr>
              <a:t>强化学习）是将深度学习与增强学习结合起来从而实现从感知到动作的端对端学习的一种全新的算法。简单的说，就是和人类一样，输入感知信息比如视觉，然后通过深度神经网络，直接输出动作，中间没有hand-crafted工作。深度增强学习具备使机器人实现完全自主的学习一种甚至多种技能的潜力。</a:t>
            </a:r>
            <a:endParaRPr lang="en-US" altLang="zh-CN" dirty="0">
              <a:latin typeface="+mn-ea"/>
            </a:endParaRPr>
          </a:p>
          <a:p>
            <a:pPr marL="0" indent="0" algn="just" eaLnBrk="1">
              <a:lnSpc>
                <a:spcPct val="130000"/>
              </a:lnSpc>
              <a:spcBef>
                <a:spcPts val="600"/>
              </a:spcBef>
              <a:spcAft>
                <a:spcPts val="600"/>
              </a:spcAft>
              <a:buClr>
                <a:schemeClr val="tx2"/>
              </a:buClr>
              <a:buFont typeface="Wingdings" panose="05000000000000000000" pitchFamily="2" charset="2"/>
              <a:buNone/>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zh-CN" altLang="en-US" dirty="0" smtClean="0"/>
              <a:t>模型</a:t>
            </a:r>
            <a:r>
              <a:rPr lang="zh-CN" altLang="en-US" dirty="0" smtClean="0"/>
              <a:t>分析</a:t>
            </a:r>
            <a:endParaRPr lang="zh-CN" altLang="en-US" dirty="0" smtClean="0"/>
          </a:p>
        </p:txBody>
      </p:sp>
      <p:sp>
        <p:nvSpPr>
          <p:cNvPr id="40" name="矩形 39"/>
          <p:cNvSpPr/>
          <p:nvPr/>
        </p:nvSpPr>
        <p:spPr>
          <a:xfrm>
            <a:off x="2587171" y="2231491"/>
            <a:ext cx="8589795" cy="293740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740910" y="2426335"/>
            <a:ext cx="6266180" cy="2359025"/>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a:r>
              <a:rPr lang="zh-CN" sz="1700" dirty="0">
                <a:solidFill>
                  <a:schemeClr val="tx1"/>
                </a:solidFill>
              </a:rPr>
              <a:t>深度强化学习</a:t>
            </a:r>
            <a:r>
              <a:rPr sz="1700" dirty="0">
                <a:solidFill>
                  <a:schemeClr val="tx1"/>
                </a:solidFill>
              </a:rPr>
              <a:t>是一种端对端（end-to-end）的感知与控制系统，具有很强的通用性．其学习过程可以描述为：</a:t>
            </a:r>
            <a:endParaRPr sz="1700" dirty="0">
              <a:solidFill>
                <a:schemeClr val="tx1"/>
              </a:solidFill>
            </a:endParaRPr>
          </a:p>
          <a:p>
            <a:pPr algn="just"/>
            <a:r>
              <a:rPr sz="1700" dirty="0">
                <a:solidFill>
                  <a:schemeClr val="tx1"/>
                </a:solidFill>
              </a:rPr>
              <a:t>(1)在每个时刻agent与环境交互得到一个高维度的观察，并利用DL方法来感知观察，以得到具体的状态特征表示；</a:t>
            </a:r>
            <a:endParaRPr sz="1700" dirty="0">
              <a:solidFill>
                <a:schemeClr val="tx1"/>
              </a:solidFill>
            </a:endParaRPr>
          </a:p>
          <a:p>
            <a:pPr algn="just"/>
            <a:r>
              <a:rPr sz="1700" dirty="0">
                <a:solidFill>
                  <a:schemeClr val="tx1"/>
                </a:solidFill>
              </a:rPr>
              <a:t>(2)基于预期回报来评价各动作的价值函数，并通过某种策略将当前状态映射为相应的动作；</a:t>
            </a:r>
            <a:endParaRPr sz="1700" dirty="0">
              <a:solidFill>
                <a:schemeClr val="tx1"/>
              </a:solidFill>
            </a:endParaRPr>
          </a:p>
          <a:p>
            <a:pPr algn="just"/>
            <a:r>
              <a:rPr sz="1700" dirty="0">
                <a:solidFill>
                  <a:schemeClr val="tx1"/>
                </a:solidFill>
              </a:rPr>
              <a:t>(3)环境对此动作做出反应，并得到下一个观察．通过不断循环以上过程，最终可以得到实现目标的最优策略。</a:t>
            </a:r>
            <a:endParaRPr sz="1700" dirty="0">
              <a:solidFill>
                <a:schemeClr val="tx1"/>
              </a:solidFill>
            </a:endParaRPr>
          </a:p>
        </p:txBody>
      </p:sp>
      <p:sp>
        <p:nvSpPr>
          <p:cNvPr id="43" name="矩形: 圆角 93"/>
          <p:cNvSpPr/>
          <p:nvPr/>
        </p:nvSpPr>
        <p:spPr>
          <a:xfrm>
            <a:off x="4703556" y="1597960"/>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深度强化学习</a:t>
            </a:r>
            <a:r>
              <a:rPr lang="zh-CN" altLang="en-US" sz="2400" dirty="0" smtClean="0">
                <a:solidFill>
                  <a:schemeClr val="accent1"/>
                </a:solidFill>
                <a:latin typeface="+mj-ea"/>
                <a:ea typeface="+mj-ea"/>
              </a:rPr>
              <a:t> </a:t>
            </a:r>
            <a:endParaRPr lang="zh-CN" altLang="en-US" sz="2400" dirty="0">
              <a:solidFill>
                <a:schemeClr val="accent1"/>
              </a:solidFill>
              <a:latin typeface="+mj-ea"/>
              <a:ea typeface="+mj-ea"/>
            </a:endParaRPr>
          </a:p>
        </p:txBody>
      </p:sp>
      <p:grpSp>
        <p:nvGrpSpPr>
          <p:cNvPr id="44" name="组合 43"/>
          <p:cNvGrpSpPr/>
          <p:nvPr/>
        </p:nvGrpSpPr>
        <p:grpSpPr>
          <a:xfrm>
            <a:off x="10265116" y="5357356"/>
            <a:ext cx="937250" cy="175081"/>
            <a:chOff x="10802319" y="5357813"/>
            <a:chExt cx="937250" cy="175081"/>
          </a:xfrm>
        </p:grpSpPr>
        <p:cxnSp>
          <p:nvCxnSpPr>
            <p:cNvPr id="45" name="直接连接符 44"/>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a:spLocks noChangeArrowheads="1"/>
          </p:cNvSpPr>
          <p:nvPr>
            <p:custDataLst>
              <p:tags r:id="rId1"/>
            </p:custDataLst>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en-US" altLang="zh-CN" sz="3600" b="1" dirty="0">
              <a:solidFill>
                <a:schemeClr val="bg1"/>
              </a:solidFill>
            </a:endParaRPr>
          </a:p>
        </p:txBody>
      </p:sp>
      <p:pic>
        <p:nvPicPr>
          <p:cNvPr id="3" name="图片 2"/>
          <p:cNvPicPr>
            <a:picLocks noChangeAspect="1"/>
          </p:cNvPicPr>
          <p:nvPr/>
        </p:nvPicPr>
        <p:blipFill>
          <a:blip r:embed="rId2"/>
          <a:stretch>
            <a:fillRect/>
          </a:stretch>
        </p:blipFill>
        <p:spPr>
          <a:xfrm>
            <a:off x="321310" y="1966595"/>
            <a:ext cx="4419600" cy="3390900"/>
          </a:xfrm>
          <a:prstGeom prst="rect">
            <a:avLst/>
          </a:prstGeom>
        </p:spPr>
      </p:pic>
    </p:spTree>
  </p:cSld>
  <p:clrMapOvr>
    <a:masterClrMapping/>
  </p:clrMapOvr>
  <p:transition spd="med">
    <p:pull/>
  </p:transition>
  <p:timing>
    <p:tnLst>
      <p:par>
        <p:cTn id="1" dur="indefinite" restart="never" nodeType="tmRoot"/>
      </p:par>
    </p:tn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 name="KSO_WM_UNIT_PLACING_PICTURE_USER_VIEWPORT" val="{&quot;height&quot;:3330,&quot;width&quot;:3030}"/>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PP_MARK_KEY" val="9378c4ab-dcbb-4f2c-9dc3-76cb12302e0c"/>
  <p:tag name="COMMONDATA" val="eyJoZGlkIjoiZTk5ZWZlMDA3NDYyMGNhMWZiMmUwZDczYTc1OWZlM2I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1345</Words>
  <Application>WPS 演示</Application>
  <PresentationFormat>宽屏</PresentationFormat>
  <Paragraphs>109</Paragraphs>
  <Slides>13</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宋体</vt:lpstr>
      <vt:lpstr>Wingdings</vt:lpstr>
      <vt:lpstr>Century Gothic</vt:lpstr>
      <vt:lpstr>微软雅黑</vt:lpstr>
      <vt:lpstr>微软雅黑 Light</vt:lpstr>
      <vt:lpstr>Wingdings 3</vt:lpstr>
      <vt:lpstr>等线</vt:lpstr>
      <vt:lpstr>Arial Unicode MS</vt:lpstr>
      <vt:lpstr>Office 主题​​</vt:lpstr>
      <vt:lpstr>PowerPoint 演示文稿</vt:lpstr>
      <vt:lpstr>小组分工情况</vt:lpstr>
      <vt:lpstr>PowerPoint 演示文稿</vt:lpstr>
      <vt:lpstr>PowerPoint 演示文稿</vt:lpstr>
      <vt:lpstr>项目介绍</vt:lpstr>
      <vt:lpstr>项目文件介绍</vt:lpstr>
      <vt:lpstr>PowerPoint 演示文稿</vt:lpstr>
      <vt:lpstr>模型分析</vt:lpstr>
      <vt:lpstr>模型分析</vt:lpstr>
      <vt:lpstr>模型分析</vt:lpstr>
      <vt:lpstr>PowerPoint 演示文稿</vt:lpstr>
      <vt:lpstr>项目复现及改进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p:lastModifiedBy>
  <cp:revision>733</cp:revision>
  <dcterms:created xsi:type="dcterms:W3CDTF">2016-11-28T11:30:00Z</dcterms:created>
  <dcterms:modified xsi:type="dcterms:W3CDTF">2022-12-16T06:13:02Z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FA2E6D31CB1C44F7A3D534EF7225A4BE</vt:lpwstr>
  </property>
  <property fmtid="{D5CDD505-2E9C-101B-9397-08002B2CF9AE}" pid="12" name="KSOProductBuildVer">
    <vt:lpwstr>2052-11.1.0.12980</vt:lpwstr>
  </property>
</Properties>
</file>